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2" r:id="rId2"/>
    <p:sldId id="320" r:id="rId3"/>
    <p:sldId id="304" r:id="rId4"/>
    <p:sldId id="322" r:id="rId5"/>
    <p:sldId id="321" r:id="rId6"/>
    <p:sldId id="325" r:id="rId7"/>
    <p:sldId id="326" r:id="rId8"/>
    <p:sldId id="327" r:id="rId9"/>
    <p:sldId id="323" r:id="rId10"/>
    <p:sldId id="329" r:id="rId11"/>
    <p:sldId id="324" r:id="rId12"/>
    <p:sldId id="328" r:id="rId13"/>
  </p:sldIdLst>
  <p:sldSz cx="9144000" cy="6858000" type="screen4x3"/>
  <p:notesSz cx="6858000" cy="9131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79" autoAdjust="0"/>
  </p:normalViewPr>
  <p:slideViewPr>
    <p:cSldViewPr snapToGrid="0">
      <p:cViewPr>
        <p:scale>
          <a:sx n="100" d="100"/>
          <a:sy n="100" d="100"/>
        </p:scale>
        <p:origin x="1224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131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705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89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74805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5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688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4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9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24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60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10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6/04/25/us/politics/us-directs-cyberweapons-at-isis-for-first-time.html?ref=world" TargetMode="External"/><Relationship Id="rId2" Type="http://schemas.openxmlformats.org/officeDocument/2006/relationships/hyperlink" Target="http://www.reuters.com/article/us-usa-nyfed-bangladesh-malware-exclusiv-idUSKCN0XM0D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38" y="1335088"/>
            <a:ext cx="8737600" cy="1470025"/>
          </a:xfrm>
        </p:spPr>
        <p:txBody>
          <a:bodyPr/>
          <a:lstStyle/>
          <a:p>
            <a:pPr algn="ctr">
              <a:defRPr/>
            </a:pPr>
            <a:r>
              <a:rPr lang="en-US" sz="3600" dirty="0" err="1" smtClean="0">
                <a:latin typeface="Comic Sans MS"/>
                <a:cs typeface="Comic Sans MS"/>
              </a:rPr>
              <a:t>Cybersecurity</a:t>
            </a:r>
            <a:r>
              <a:rPr lang="en-US" sz="3600" dirty="0" smtClean="0">
                <a:latin typeface="Comic Sans MS"/>
                <a:cs typeface="Comic Sans MS"/>
              </a:rPr>
              <a:t> for Future Presidents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" y="3315332"/>
            <a:ext cx="8978900" cy="241236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Comic Sans MS"/>
                <a:cs typeface="Comic Sans MS"/>
              </a:rPr>
              <a:t>Lecture 13: </a:t>
            </a:r>
          </a:p>
          <a:p>
            <a:r>
              <a:rPr lang="en-US" sz="2400" dirty="0" smtClean="0"/>
              <a:t>DEBATE #5:</a:t>
            </a:r>
          </a:p>
          <a:p>
            <a:pPr algn="l"/>
            <a:r>
              <a:rPr lang="en-US" sz="2400" dirty="0" smtClean="0"/>
              <a:t>Debate </a:t>
            </a:r>
            <a:r>
              <a:rPr lang="en-US" sz="2400" dirty="0"/>
              <a:t>5</a:t>
            </a:r>
            <a:r>
              <a:rPr lang="en-US" sz="2400" dirty="0" smtClean="0"/>
              <a:t>:  </a:t>
            </a:r>
            <a:r>
              <a:rPr lang="en-US" sz="2400" dirty="0"/>
              <a:t>Resolved: </a:t>
            </a:r>
            <a:r>
              <a:rPr lang="en-US" sz="2400" dirty="0" err="1" smtClean="0"/>
              <a:t>Bitcoin</a:t>
            </a:r>
            <a:r>
              <a:rPr lang="en-US" sz="2400" dirty="0" smtClean="0"/>
              <a:t> transactions are better for consumers than credit card transactions.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5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with encrypted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knowledge proofs (not profs!)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3100" y="2273300"/>
            <a:ext cx="603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ZKP – a form of interactive proof between a </a:t>
            </a:r>
            <a:r>
              <a:rPr lang="en-US" dirty="0" err="1" smtClean="0">
                <a:latin typeface="+mj-lt"/>
              </a:rPr>
              <a:t>prover</a:t>
            </a:r>
            <a:r>
              <a:rPr lang="en-US" dirty="0" smtClean="0">
                <a:latin typeface="+mj-lt"/>
              </a:rPr>
              <a:t> and a verifier in which the verifier learns nothing about a specific solution but is convinced the the </a:t>
            </a:r>
            <a:r>
              <a:rPr lang="en-US" dirty="0" err="1" smtClean="0">
                <a:latin typeface="+mj-lt"/>
              </a:rPr>
              <a:t>prover</a:t>
            </a:r>
            <a:r>
              <a:rPr lang="en-US" dirty="0" smtClean="0">
                <a:latin typeface="+mj-lt"/>
              </a:rPr>
              <a:t> has the information (</a:t>
            </a:r>
            <a:r>
              <a:rPr lang="en-US" dirty="0" err="1" smtClean="0">
                <a:latin typeface="+mj-lt"/>
              </a:rPr>
              <a:t>eg</a:t>
            </a:r>
            <a:r>
              <a:rPr lang="en-US" dirty="0" smtClean="0">
                <a:latin typeface="+mj-lt"/>
              </a:rPr>
              <a:t>. solution to a Sudoku) in question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94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14300"/>
            <a:ext cx="3098800" cy="698500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763000" cy="5702300"/>
          </a:xfrm>
        </p:spPr>
        <p:txBody>
          <a:bodyPr/>
          <a:lstStyle/>
          <a:p>
            <a:r>
              <a:rPr lang="en-US" sz="2400" dirty="0" smtClean="0"/>
              <a:t>About previous lecture?</a:t>
            </a:r>
          </a:p>
          <a:p>
            <a:r>
              <a:rPr lang="en-US" sz="2400" dirty="0" smtClean="0"/>
              <a:t>About homework? (debate questions)</a:t>
            </a:r>
          </a:p>
          <a:p>
            <a:r>
              <a:rPr lang="en-US" sz="2400" dirty="0" smtClean="0"/>
              <a:t>About reading</a:t>
            </a:r>
            <a:r>
              <a:rPr lang="en-US" sz="2400" dirty="0"/>
              <a:t>? </a:t>
            </a:r>
            <a:r>
              <a:rPr lang="en-US" sz="2400" dirty="0" smtClean="0"/>
              <a:t>(</a:t>
            </a:r>
            <a:r>
              <a:rPr lang="en-US" sz="2400" dirty="0" err="1" smtClean="0"/>
              <a:t>Bitcoin</a:t>
            </a:r>
            <a:r>
              <a:rPr lang="en-US" sz="2400" dirty="0" smtClean="0"/>
              <a:t> and credit card payment processing)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Reading for next week: 3 papers on </a:t>
            </a:r>
            <a:r>
              <a:rPr lang="en-US" sz="2000" dirty="0" err="1" smtClean="0"/>
              <a:t>cyberattack</a:t>
            </a:r>
            <a:r>
              <a:rPr lang="en-US" sz="2000" dirty="0" smtClean="0"/>
              <a:t>/</a:t>
            </a:r>
            <a:r>
              <a:rPr lang="en-US" sz="2000" dirty="0" err="1" smtClean="0"/>
              <a:t>cyberwarfare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1600" dirty="0"/>
              <a:t>1. </a:t>
            </a:r>
            <a:r>
              <a:rPr lang="en-US" sz="1600" dirty="0" err="1"/>
              <a:t>Berson</a:t>
            </a:r>
            <a:r>
              <a:rPr lang="en-US" sz="1600" dirty="0"/>
              <a:t>, T.A. and Denning, D.E. “</a:t>
            </a:r>
            <a:r>
              <a:rPr lang="en-US" sz="1600" dirty="0" err="1"/>
              <a:t>Cyberwarfare</a:t>
            </a:r>
            <a:r>
              <a:rPr lang="en-US" sz="1600" dirty="0" smtClean="0"/>
              <a:t>,. </a:t>
            </a:r>
          </a:p>
          <a:p>
            <a:pPr marL="0" indent="0">
              <a:buNone/>
            </a:pPr>
            <a:r>
              <a:rPr lang="en-US" sz="1600" dirty="0" smtClean="0"/>
              <a:t>2</a:t>
            </a:r>
            <a:r>
              <a:rPr lang="en-US" sz="1600" dirty="0"/>
              <a:t>. National Research Council, Technology, Policy, Law, and Ethics Regarding U.S. Acquisition and Use of </a:t>
            </a:r>
            <a:r>
              <a:rPr lang="en-US" sz="1600" dirty="0" err="1"/>
              <a:t>Cyb</a:t>
            </a:r>
            <a:r>
              <a:rPr lang="en-US" sz="1600" dirty="0"/>
              <a:t> </a:t>
            </a:r>
            <a:r>
              <a:rPr lang="en-US" sz="1600" dirty="0" err="1"/>
              <a:t>erattack</a:t>
            </a:r>
            <a:r>
              <a:rPr lang="en-US" sz="1600" dirty="0"/>
              <a:t> Capabilities. Chapter 1, pp. 9-23. (Up to Section 1.8). </a:t>
            </a:r>
          </a:p>
          <a:p>
            <a:pPr marL="0" indent="0">
              <a:buNone/>
            </a:pPr>
            <a:r>
              <a:rPr lang="en-US" sz="1600" dirty="0" smtClean="0"/>
              <a:t>3</a:t>
            </a:r>
            <a:r>
              <a:rPr lang="en-US" sz="1600" dirty="0"/>
              <a:t>. Sanger, David.  “U.S. Directs </a:t>
            </a:r>
            <a:r>
              <a:rPr lang="en-US" sz="1600" dirty="0" err="1"/>
              <a:t>Cyberweapons</a:t>
            </a:r>
            <a:r>
              <a:rPr lang="en-US" sz="1600" dirty="0"/>
              <a:t> at ISIS for First Time.” New York Times, p. 1, 25 August 2016. (available on Canvas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Exercise for next week:</a:t>
            </a:r>
          </a:p>
          <a:p>
            <a:pPr marL="0" indent="0">
              <a:buNone/>
            </a:pPr>
            <a:r>
              <a:rPr lang="en-US" dirty="0" smtClean="0"/>
              <a:t>Questions related to the reading and earlier course topics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930900" y="0"/>
            <a:ext cx="32131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My office hours: 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Wed. afternoon, 12-3pm, 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442 RH. Signup sheet circulating</a:t>
            </a:r>
          </a:p>
        </p:txBody>
      </p:sp>
    </p:spTree>
    <p:extLst>
      <p:ext uri="{BB962C8B-B14F-4D97-AF65-F5344CB8AC3E}">
        <p14:creationId xmlns:p14="http://schemas.microsoft.com/office/powerpoint/2010/main" val="8678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cs typeface="+mj-cs"/>
              </a:rPr>
              <a:t>Cybersecurity</a:t>
            </a:r>
            <a:r>
              <a:rPr lang="en-US" dirty="0">
                <a:cs typeface="+mj-cs"/>
              </a:rPr>
              <a:t> events from the past week of interest to future (or current) Presidents</a:t>
            </a:r>
            <a:r>
              <a:rPr lang="en-US" dirty="0" smtClean="0">
                <a:cs typeface="+mj-cs"/>
              </a:rPr>
              <a:t>: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8788400" cy="53594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Update on $81M theft from </a:t>
            </a:r>
            <a:r>
              <a:rPr lang="en-US" sz="2400" dirty="0" err="1" smtClean="0">
                <a:cs typeface="+mn-cs"/>
              </a:rPr>
              <a:t>Bengladeshi</a:t>
            </a:r>
            <a:r>
              <a:rPr lang="en-US" sz="2400" dirty="0" smtClean="0">
                <a:cs typeface="+mn-cs"/>
              </a:rPr>
              <a:t> central bank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BAE Systems reports that malware was installed on SWIFT client software to allow thieves to prevent printing of transfer records and to erase records of transfers</a:t>
            </a:r>
          </a:p>
          <a:p>
            <a:pPr lvl="1">
              <a:defRPr/>
            </a:pPr>
            <a:r>
              <a:rPr lang="en-US" sz="1400" dirty="0">
                <a:cs typeface="+mn-cs"/>
                <a:hlinkClick r:id="rId2"/>
              </a:rPr>
              <a:t>http://www.reuters.com/article/us-usa-nyfed-bangladesh-malware-exclusiv-</a:t>
            </a:r>
            <a:r>
              <a:rPr lang="en-US" sz="1400" dirty="0" smtClean="0">
                <a:cs typeface="+mn-cs"/>
                <a:hlinkClick r:id="rId2"/>
              </a:rPr>
              <a:t>idUSKCN0XM0DR</a:t>
            </a:r>
            <a:endParaRPr lang="en-US" sz="1400" dirty="0" smtClean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NYT reports on </a:t>
            </a:r>
            <a:r>
              <a:rPr lang="en-US" sz="2400" dirty="0" err="1" smtClean="0">
                <a:cs typeface="+mn-cs"/>
              </a:rPr>
              <a:t>cyberattacks</a:t>
            </a:r>
            <a:r>
              <a:rPr lang="en-US" sz="2400" dirty="0" smtClean="0">
                <a:cs typeface="+mn-cs"/>
              </a:rPr>
              <a:t> on ISIS</a:t>
            </a:r>
          </a:p>
          <a:p>
            <a:pPr lvl="1">
              <a:defRPr/>
            </a:pPr>
            <a:r>
              <a:rPr lang="en-US" sz="2000" dirty="0" smtClean="0">
                <a:cs typeface="+mn-cs"/>
              </a:rPr>
              <a:t>Implants reportedly placed on command &amp; control networks</a:t>
            </a:r>
          </a:p>
          <a:p>
            <a:pPr lvl="1">
              <a:defRPr/>
            </a:pPr>
            <a:r>
              <a:rPr lang="en-US" sz="2000" dirty="0" smtClean="0">
                <a:cs typeface="+mn-cs"/>
              </a:rPr>
              <a:t>No reports of physical damage</a:t>
            </a:r>
          </a:p>
          <a:p>
            <a:pPr lvl="1">
              <a:defRPr/>
            </a:pPr>
            <a:r>
              <a:rPr lang="en-US" sz="1100" dirty="0">
                <a:cs typeface="+mn-cs"/>
                <a:hlinkClick r:id="rId3"/>
              </a:rPr>
              <a:t>http://www.nytimes.com/2016/04/25/us/politics/us-directs-cyberweapons-at-isis-for-first-time.html?ref=</a:t>
            </a:r>
            <a:r>
              <a:rPr lang="en-US" sz="1100" dirty="0" smtClean="0">
                <a:cs typeface="+mn-cs"/>
                <a:hlinkClick r:id="rId3"/>
              </a:rPr>
              <a:t>world</a:t>
            </a:r>
            <a:r>
              <a:rPr lang="en-US" sz="1100" dirty="0" smtClean="0">
                <a:cs typeface="+mn-cs"/>
              </a:rPr>
              <a:t> 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FBI purchase of iPhone zero-day exploit said to cost $1.3M (=7*$186,000)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cs typeface="+mn-cs"/>
              </a:rPr>
              <a:t>Coming up: … ?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7578725" y="-487363"/>
            <a:ext cx="3175" cy="47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47900"/>
            <a:ext cx="7772400" cy="1549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DEBATE </a:t>
            </a:r>
            <a:r>
              <a:rPr lang="en-US" sz="2400" dirty="0" smtClean="0"/>
              <a:t>#5: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Resolved: </a:t>
            </a:r>
            <a:r>
              <a:rPr lang="en-US" sz="2400" dirty="0" err="1"/>
              <a:t>Bitcoin</a:t>
            </a:r>
            <a:r>
              <a:rPr lang="en-US" sz="2400" dirty="0"/>
              <a:t> transactions are better for consumers than credit card transactions.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4800"/>
            <a:ext cx="8458200" cy="685800"/>
          </a:xfrm>
        </p:spPr>
        <p:txBody>
          <a:bodyPr/>
          <a:lstStyle/>
          <a:p>
            <a:r>
              <a:rPr lang="en-US" dirty="0" smtClean="0"/>
              <a:t>Byzantine Generals (aka Byzantine Agreement)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079500"/>
            <a:ext cx="7962900" cy="5346700"/>
          </a:xfrm>
        </p:spPr>
        <p:txBody>
          <a:bodyPr/>
          <a:lstStyle/>
          <a:p>
            <a:r>
              <a:rPr lang="en-US" dirty="0" smtClean="0"/>
              <a:t>1982 paper by </a:t>
            </a:r>
            <a:r>
              <a:rPr lang="en-US" dirty="0" err="1" smtClean="0"/>
              <a:t>Lamport</a:t>
            </a:r>
            <a:r>
              <a:rPr lang="en-US" dirty="0" smtClean="0"/>
              <a:t>, </a:t>
            </a:r>
            <a:r>
              <a:rPr lang="en-US" dirty="0" err="1" smtClean="0"/>
              <a:t>Shostak</a:t>
            </a:r>
            <a:r>
              <a:rPr lang="en-US" dirty="0" smtClean="0"/>
              <a:t>, and Pease</a:t>
            </a:r>
          </a:p>
          <a:p>
            <a:r>
              <a:rPr lang="en-US" dirty="0" smtClean="0"/>
              <a:t>The scenario: A set of generals, each with his own troops, surround an enemy city. The generals need to agree on a common plan of attack, but some of the generals are traitors and may try to prevent the loyal generals from reaching consensus</a:t>
            </a:r>
            <a:endParaRPr lang="en-US" dirty="0"/>
          </a:p>
          <a:p>
            <a:r>
              <a:rPr lang="en-US" dirty="0" smtClean="0"/>
              <a:t>Desired properties of solution:</a:t>
            </a:r>
          </a:p>
          <a:p>
            <a:pPr lvl="1"/>
            <a:r>
              <a:rPr lang="en-US" dirty="0" smtClean="0"/>
              <a:t>All loyal generals agree on the same course of action</a:t>
            </a:r>
          </a:p>
          <a:p>
            <a:pPr lvl="1"/>
            <a:r>
              <a:rPr lang="en-US" dirty="0" smtClean="0"/>
              <a:t>A small number of traitors cannot cause the loyal generals to adopt a bad plan</a:t>
            </a:r>
          </a:p>
          <a:p>
            <a:r>
              <a:rPr lang="en-US" dirty="0" smtClean="0"/>
              <a:t>Where this problem came from:</a:t>
            </a:r>
          </a:p>
          <a:p>
            <a:pPr lvl="1"/>
            <a:r>
              <a:rPr lang="en-US" dirty="0" smtClean="0"/>
              <a:t>Need to provide automated control (e.g. of an airplane) when some components may be faulty, and fail in arbitrarily bad ways</a:t>
            </a:r>
          </a:p>
          <a:p>
            <a:pPr lvl="1"/>
            <a:r>
              <a:rPr lang="en-US" dirty="0" smtClean="0"/>
              <a:t>Replicated components (e.g. sensors, actuators) correspond to the generals</a:t>
            </a:r>
          </a:p>
          <a:p>
            <a:r>
              <a:rPr lang="en-US" dirty="0" smtClean="0"/>
              <a:t>How it relates to </a:t>
            </a:r>
            <a:r>
              <a:rPr lang="en-US" dirty="0" err="1" smtClean="0"/>
              <a:t>Bitcoin</a:t>
            </a:r>
            <a:r>
              <a:rPr lang="en-US" dirty="0" smtClean="0"/>
              <a:t>; </a:t>
            </a:r>
          </a:p>
          <a:p>
            <a:pPr lvl="1"/>
            <a:r>
              <a:rPr lang="en-US" dirty="0" err="1" smtClean="0"/>
              <a:t>Bitcoin</a:t>
            </a:r>
            <a:r>
              <a:rPr lang="en-US" dirty="0" smtClean="0"/>
              <a:t> needs consensus among miners to agree on which </a:t>
            </a:r>
            <a:r>
              <a:rPr lang="en-US" dirty="0" err="1" smtClean="0"/>
              <a:t>blockchain</a:t>
            </a:r>
            <a:r>
              <a:rPr lang="en-US" dirty="0" smtClean="0"/>
              <a:t> fork is the right one to build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1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317500"/>
            <a:ext cx="7835900" cy="787400"/>
          </a:xfrm>
        </p:spPr>
        <p:txBody>
          <a:bodyPr/>
          <a:lstStyle/>
          <a:p>
            <a:r>
              <a:rPr lang="en-US" dirty="0" smtClean="0"/>
              <a:t>A little more motivation for the problem…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571500" y="1130300"/>
            <a:ext cx="7899400" cy="3009900"/>
          </a:xfrm>
        </p:spPr>
        <p:txBody>
          <a:bodyPr/>
          <a:lstStyle/>
          <a:p>
            <a:r>
              <a:rPr lang="en-US" dirty="0" smtClean="0"/>
              <a:t>Suppose you have several replicated computers and several replicated sensors</a:t>
            </a:r>
          </a:p>
          <a:p>
            <a:r>
              <a:rPr lang="en-US" dirty="0" smtClean="0"/>
              <a:t>Each computer gets input from several sensors (e.g., “hot” or “cold”)</a:t>
            </a:r>
          </a:p>
          <a:p>
            <a:r>
              <a:rPr lang="en-US" dirty="0" smtClean="0"/>
              <a:t>Computers send messages to each other to try to generate consensus on sensor readings</a:t>
            </a:r>
          </a:p>
          <a:p>
            <a:r>
              <a:rPr lang="en-US" dirty="0" smtClean="0"/>
              <a:t>Consensus used to instruct actuator (e.g. move up or move down)</a:t>
            </a:r>
          </a:p>
          <a:p>
            <a:r>
              <a:rPr lang="en-US" dirty="0" smtClean="0"/>
              <a:t>If a computer fails in a bad way, it may send false messages about its sensor readings (inputs) to other computers (and it may “lie” – i.e., tell one computer “hot” and another “cold”) = “Byzantine” fault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1879600" y="4051300"/>
            <a:ext cx="3924300" cy="2413000"/>
            <a:chOff x="1879600" y="4051300"/>
            <a:chExt cx="3924300" cy="2413000"/>
          </a:xfrm>
        </p:grpSpPr>
        <p:sp>
          <p:nvSpPr>
            <p:cNvPr id="33" name="Oval 32"/>
            <p:cNvSpPr/>
            <p:nvPr/>
          </p:nvSpPr>
          <p:spPr bwMode="auto">
            <a:xfrm>
              <a:off x="2400300" y="48260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781300" y="57912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G5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178300" y="57277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G4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3517900" y="43815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597400" y="48006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cxnSp>
          <p:nvCxnSpPr>
            <p:cNvPr id="40" name="Straight Connector 39"/>
            <p:cNvCxnSpPr>
              <a:stCxn id="33" idx="6"/>
              <a:endCxn id="36" idx="3"/>
            </p:cNvCxnSpPr>
            <p:nvPr/>
          </p:nvCxnSpPr>
          <p:spPr bwMode="auto">
            <a:xfrm flipV="1">
              <a:off x="3136900" y="4880146"/>
              <a:ext cx="488873" cy="2379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>
              <a:stCxn id="33" idx="5"/>
              <a:endCxn id="34" idx="0"/>
            </p:cNvCxnSpPr>
            <p:nvPr/>
          </p:nvCxnSpPr>
          <p:spPr bwMode="auto">
            <a:xfrm>
              <a:off x="3029027" y="5324646"/>
              <a:ext cx="120573" cy="466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>
              <a:stCxn id="35" idx="2"/>
              <a:endCxn id="34" idx="6"/>
            </p:cNvCxnSpPr>
            <p:nvPr/>
          </p:nvCxnSpPr>
          <p:spPr bwMode="auto">
            <a:xfrm flipH="1">
              <a:off x="3517900" y="6019800"/>
              <a:ext cx="660400" cy="635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47"/>
            <p:cNvCxnSpPr>
              <a:stCxn id="37" idx="1"/>
            </p:cNvCxnSpPr>
            <p:nvPr/>
          </p:nvCxnSpPr>
          <p:spPr bwMode="auto">
            <a:xfrm flipH="1" flipV="1">
              <a:off x="4216400" y="4699000"/>
              <a:ext cx="488873" cy="1871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37" idx="4"/>
              <a:endCxn id="35" idx="7"/>
            </p:cNvCxnSpPr>
            <p:nvPr/>
          </p:nvCxnSpPr>
          <p:spPr bwMode="auto">
            <a:xfrm flipH="1">
              <a:off x="4807027" y="5384800"/>
              <a:ext cx="158673" cy="4284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5321300" y="4749800"/>
              <a:ext cx="482600" cy="254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35AD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889500" y="6096000"/>
              <a:ext cx="508000" cy="3683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35AD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/>
            <p:nvPr/>
          </p:nvCxnSpPr>
          <p:spPr bwMode="auto">
            <a:xfrm flipV="1">
              <a:off x="2336800" y="6223000"/>
              <a:ext cx="482600" cy="203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35AD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879600" y="4775200"/>
              <a:ext cx="5461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/>
            <p:nvPr/>
          </p:nvCxnSpPr>
          <p:spPr bwMode="auto">
            <a:xfrm flipH="1" flipV="1">
              <a:off x="3556000" y="4051300"/>
              <a:ext cx="228600" cy="355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35AD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/>
            <p:nvPr/>
          </p:nvCxnSpPr>
          <p:spPr bwMode="auto">
            <a:xfrm flipV="1">
              <a:off x="3352800" y="5613400"/>
              <a:ext cx="419100" cy="203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3136900" y="5245100"/>
              <a:ext cx="571500" cy="1397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0" name="Straight Connector 79"/>
            <p:cNvCxnSpPr>
              <a:stCxn id="35" idx="1"/>
            </p:cNvCxnSpPr>
            <p:nvPr/>
          </p:nvCxnSpPr>
          <p:spPr bwMode="auto">
            <a:xfrm flipH="1" flipV="1">
              <a:off x="4051300" y="5600700"/>
              <a:ext cx="234873" cy="212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1" name="Straight Connector 80"/>
            <p:cNvCxnSpPr>
              <a:stCxn id="36" idx="4"/>
            </p:cNvCxnSpPr>
            <p:nvPr/>
          </p:nvCxnSpPr>
          <p:spPr bwMode="auto">
            <a:xfrm>
              <a:off x="3886200" y="4965700"/>
              <a:ext cx="50800" cy="3175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6" name="Straight Connector 85"/>
            <p:cNvCxnSpPr/>
            <p:nvPr/>
          </p:nvCxnSpPr>
          <p:spPr bwMode="auto">
            <a:xfrm flipH="1">
              <a:off x="4229100" y="5229054"/>
              <a:ext cx="387274" cy="16844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8" name="TextBox 87"/>
            <p:cNvSpPr txBox="1"/>
            <p:nvPr/>
          </p:nvSpPr>
          <p:spPr>
            <a:xfrm>
              <a:off x="3733800" y="5232400"/>
              <a:ext cx="3588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</a:rPr>
                <a:t>?</a:t>
              </a:r>
              <a:endParaRPr lang="en-US" b="1" dirty="0">
                <a:latin typeface="+mj-lt"/>
              </a:endParaRPr>
            </a:p>
          </p:txBody>
        </p:sp>
      </p:grpSp>
      <p:sp>
        <p:nvSpPr>
          <p:cNvPr id="89" name="Content Placeholder 31"/>
          <p:cNvSpPr txBox="1">
            <a:spLocks/>
          </p:cNvSpPr>
          <p:nvPr/>
        </p:nvSpPr>
        <p:spPr bwMode="auto">
          <a:xfrm>
            <a:off x="5969000" y="5003800"/>
            <a:ext cx="28448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Blue arrows = input</a:t>
            </a:r>
          </a:p>
          <a:p>
            <a:pPr marL="0" indent="0">
              <a:buNone/>
            </a:pPr>
            <a:r>
              <a:rPr lang="en-US" sz="1800" dirty="0" smtClean="0"/>
              <a:t>Black arrows = </a:t>
            </a:r>
            <a:r>
              <a:rPr lang="en-US" sz="1800" dirty="0" err="1" smtClean="0"/>
              <a:t>comms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Red arrows = output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3426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25500"/>
          </a:xfrm>
        </p:spPr>
        <p:txBody>
          <a:bodyPr/>
          <a:lstStyle/>
          <a:p>
            <a:r>
              <a:rPr lang="en-US" dirty="0" smtClean="0"/>
              <a:t>Key parameter: m = # of traitorous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74800"/>
            <a:ext cx="7835900" cy="48133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other parameters for the problem: </a:t>
            </a:r>
          </a:p>
          <a:p>
            <a:r>
              <a:rPr lang="en-US" dirty="0" smtClean="0"/>
              <a:t>Messages are sent among generals: </a:t>
            </a:r>
          </a:p>
          <a:p>
            <a:pPr lvl="1"/>
            <a:r>
              <a:rPr lang="en-US" dirty="0" smtClean="0"/>
              <a:t>Synchronous / asynchronous / other?</a:t>
            </a:r>
          </a:p>
          <a:p>
            <a:pPr lvl="1"/>
            <a:r>
              <a:rPr lang="en-US" dirty="0" smtClean="0"/>
              <a:t>Oral (corruptible) or non-oral</a:t>
            </a:r>
          </a:p>
          <a:p>
            <a:r>
              <a:rPr lang="en-US" dirty="0" smtClean="0"/>
              <a:t>All loyal generals following same protocol?</a:t>
            </a:r>
          </a:p>
          <a:p>
            <a:r>
              <a:rPr lang="en-US" dirty="0" smtClean="0"/>
              <a:t>Can messages be undetectably modified by adversary?</a:t>
            </a:r>
          </a:p>
          <a:p>
            <a:r>
              <a:rPr lang="en-US" dirty="0" smtClean="0"/>
              <a:t>. . 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28800" y="3797300"/>
            <a:ext cx="3924300" cy="2413000"/>
            <a:chOff x="1879600" y="4051300"/>
            <a:chExt cx="3924300" cy="2413000"/>
          </a:xfrm>
        </p:grpSpPr>
        <p:sp>
          <p:nvSpPr>
            <p:cNvPr id="5" name="Oval 4"/>
            <p:cNvSpPr/>
            <p:nvPr/>
          </p:nvSpPr>
          <p:spPr bwMode="auto">
            <a:xfrm>
              <a:off x="2400300" y="48260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781300" y="57912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G5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178300" y="57277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G4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517900" y="43815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597400" y="4800600"/>
              <a:ext cx="736600" cy="5842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0"/>
                </a:rPr>
                <a:t>G3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endParaRPr>
            </a:p>
          </p:txBody>
        </p:sp>
        <p:cxnSp>
          <p:nvCxnSpPr>
            <p:cNvPr id="10" name="Straight Connector 9"/>
            <p:cNvCxnSpPr>
              <a:stCxn id="5" idx="6"/>
              <a:endCxn id="8" idx="3"/>
            </p:cNvCxnSpPr>
            <p:nvPr/>
          </p:nvCxnSpPr>
          <p:spPr bwMode="auto">
            <a:xfrm flipV="1">
              <a:off x="3136900" y="4880146"/>
              <a:ext cx="488873" cy="2379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>
              <a:stCxn id="5" idx="5"/>
              <a:endCxn id="6" idx="0"/>
            </p:cNvCxnSpPr>
            <p:nvPr/>
          </p:nvCxnSpPr>
          <p:spPr bwMode="auto">
            <a:xfrm>
              <a:off x="3029027" y="5324646"/>
              <a:ext cx="120573" cy="466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>
              <a:stCxn id="7" idx="2"/>
              <a:endCxn id="6" idx="6"/>
            </p:cNvCxnSpPr>
            <p:nvPr/>
          </p:nvCxnSpPr>
          <p:spPr bwMode="auto">
            <a:xfrm flipH="1">
              <a:off x="3517900" y="6019800"/>
              <a:ext cx="660400" cy="635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>
              <a:stCxn id="9" idx="1"/>
            </p:cNvCxnSpPr>
            <p:nvPr/>
          </p:nvCxnSpPr>
          <p:spPr bwMode="auto">
            <a:xfrm flipH="1" flipV="1">
              <a:off x="4216400" y="4699000"/>
              <a:ext cx="488873" cy="1871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stCxn id="9" idx="4"/>
              <a:endCxn id="7" idx="7"/>
            </p:cNvCxnSpPr>
            <p:nvPr/>
          </p:nvCxnSpPr>
          <p:spPr bwMode="auto">
            <a:xfrm flipH="1">
              <a:off x="4807027" y="5384800"/>
              <a:ext cx="158673" cy="4284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5321300" y="4749800"/>
              <a:ext cx="482600" cy="254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35AD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889500" y="6096000"/>
              <a:ext cx="508000" cy="3683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35AD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2336800" y="6223000"/>
              <a:ext cx="482600" cy="203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35AD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879600" y="4775200"/>
              <a:ext cx="5461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 flipV="1">
              <a:off x="3556000" y="4051300"/>
              <a:ext cx="228600" cy="355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35AD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3352800" y="5613400"/>
              <a:ext cx="419100" cy="203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136900" y="5245100"/>
              <a:ext cx="571500" cy="1397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>
              <a:stCxn id="7" idx="1"/>
            </p:cNvCxnSpPr>
            <p:nvPr/>
          </p:nvCxnSpPr>
          <p:spPr bwMode="auto">
            <a:xfrm flipH="1" flipV="1">
              <a:off x="4051300" y="5600700"/>
              <a:ext cx="234873" cy="2125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>
              <a:stCxn id="8" idx="4"/>
            </p:cNvCxnSpPr>
            <p:nvPr/>
          </p:nvCxnSpPr>
          <p:spPr bwMode="auto">
            <a:xfrm>
              <a:off x="3886200" y="4965700"/>
              <a:ext cx="50800" cy="3175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4229100" y="5229054"/>
              <a:ext cx="387274" cy="16844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3733800" y="5232400"/>
              <a:ext cx="3588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j-lt"/>
                </a:rPr>
                <a:t>?</a:t>
              </a:r>
              <a:endParaRPr lang="en-US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519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60400"/>
          </a:xfrm>
        </p:spPr>
        <p:txBody>
          <a:bodyPr/>
          <a:lstStyle/>
          <a:p>
            <a:r>
              <a:rPr lang="en-US" dirty="0" smtClean="0"/>
              <a:t>Some Basic Results on Byzantine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990600"/>
            <a:ext cx="7823200" cy="5359400"/>
          </a:xfrm>
        </p:spPr>
        <p:txBody>
          <a:bodyPr/>
          <a:lstStyle/>
          <a:p>
            <a:r>
              <a:rPr lang="en-US" dirty="0" smtClean="0"/>
              <a:t>With synchronous oral messages, you need at least 3m+1 generals to tolerate m traitors</a:t>
            </a:r>
          </a:p>
          <a:p>
            <a:pPr lvl="1"/>
            <a:r>
              <a:rPr lang="en-US" dirty="0" smtClean="0"/>
              <a:t>Hence it is impossible to solve this problem with only three generals (= 3 processors)</a:t>
            </a:r>
          </a:p>
          <a:p>
            <a:r>
              <a:rPr lang="en-US" dirty="0" smtClean="0"/>
              <a:t>So to tolerate one traitor, you need at least 4 generals total</a:t>
            </a:r>
          </a:p>
          <a:p>
            <a:r>
              <a:rPr lang="en-US" dirty="0" smtClean="0"/>
              <a:t>The problem is much-studied (fun for computer scientists) and there are many different parameters to twiddle</a:t>
            </a:r>
          </a:p>
          <a:p>
            <a:endParaRPr lang="en-US" dirty="0"/>
          </a:p>
          <a:p>
            <a:r>
              <a:rPr lang="en-US" dirty="0" err="1" smtClean="0"/>
              <a:t>Bitcoin</a:t>
            </a:r>
            <a:r>
              <a:rPr lang="en-US" dirty="0" smtClean="0"/>
              <a:t> miners look a bit like the Byzantine generals</a:t>
            </a:r>
          </a:p>
          <a:p>
            <a:pPr lvl="1"/>
            <a:r>
              <a:rPr lang="en-US" dirty="0" smtClean="0"/>
              <a:t>There might be incentives to be a traitor</a:t>
            </a:r>
          </a:p>
          <a:p>
            <a:r>
              <a:rPr lang="en-US" dirty="0" smtClean="0"/>
              <a:t>Communications are flooded in the </a:t>
            </a:r>
            <a:r>
              <a:rPr lang="en-US" dirty="0" err="1" smtClean="0"/>
              <a:t>bitcoin</a:t>
            </a:r>
            <a:r>
              <a:rPr lang="en-US" dirty="0" smtClean="0"/>
              <a:t> P2P network (or they are supposed to be)</a:t>
            </a:r>
          </a:p>
          <a:p>
            <a:r>
              <a:rPr lang="en-US" dirty="0" smtClean="0"/>
              <a:t>Messages are signed, so not as vulnerable as “oral messages” to corruption, but false messages might be introduced</a:t>
            </a:r>
          </a:p>
          <a:p>
            <a:r>
              <a:rPr lang="en-US" dirty="0" smtClean="0"/>
              <a:t>Bottom line: </a:t>
            </a:r>
            <a:r>
              <a:rPr lang="en-US" dirty="0" err="1" smtClean="0"/>
              <a:t>bitcoin</a:t>
            </a:r>
            <a:r>
              <a:rPr lang="en-US" dirty="0" smtClean="0"/>
              <a:t> protocol is not a clean abstraction, it’s a real protocol. There are informal arguments about its properties but not mathematical proofs, as far as I know.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8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66100" cy="1143000"/>
          </a:xfrm>
        </p:spPr>
        <p:txBody>
          <a:bodyPr/>
          <a:lstStyle/>
          <a:p>
            <a:r>
              <a:rPr lang="en-US" dirty="0" err="1" smtClean="0"/>
              <a:t>Bitcoin</a:t>
            </a:r>
            <a:r>
              <a:rPr lang="en-US" dirty="0" smtClean="0"/>
              <a:t> “</a:t>
            </a:r>
            <a:r>
              <a:rPr lang="en-US" dirty="0" err="1" smtClean="0"/>
              <a:t>multisig</a:t>
            </a:r>
            <a:r>
              <a:rPr lang="en-US" dirty="0" smtClean="0"/>
              <a:t>” – not really threshold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790700"/>
            <a:ext cx="7772400" cy="4114800"/>
          </a:xfrm>
        </p:spPr>
        <p:txBody>
          <a:bodyPr/>
          <a:lstStyle/>
          <a:p>
            <a:r>
              <a:rPr lang="en-US" dirty="0" smtClean="0"/>
              <a:t>You may not want to trust your entire private key to your own machine (what if it gets hacked?)</a:t>
            </a:r>
          </a:p>
          <a:p>
            <a:r>
              <a:rPr lang="en-US" dirty="0" smtClean="0"/>
              <a:t>How can you safely share the key with another machine?</a:t>
            </a:r>
          </a:p>
          <a:p>
            <a:r>
              <a:rPr lang="en-US" dirty="0" smtClean="0"/>
              <a:t>There are “secret sharing” schemes developed in cryptography that enable this kind of behavior</a:t>
            </a:r>
          </a:p>
          <a:p>
            <a:r>
              <a:rPr lang="en-US" dirty="0" err="1" smtClean="0"/>
              <a:t>Bitcoin</a:t>
            </a:r>
            <a:r>
              <a:rPr lang="en-US" dirty="0" smtClean="0"/>
              <a:t> has implemented something called “multi-sig” that supports this kind of function (e.g., two of three must agree for a transaction to go ahead (or 5 of 6 or other possibilities)</a:t>
            </a:r>
          </a:p>
          <a:p>
            <a:r>
              <a:rPr lang="en-US" dirty="0" smtClean="0"/>
              <a:t>But this apparently is more like requiring a tuple of signatures on the transaction rather than splitting a secret key into parts and sharing the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0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L CSfPP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 CSfPP Template.pot</Template>
  <TotalTime>26158</TotalTime>
  <Pages>4</Pages>
  <Words>978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 CSfPP Template</vt:lpstr>
      <vt:lpstr>Cybersecurity for Future Presidents</vt:lpstr>
      <vt:lpstr>Any Questions?</vt:lpstr>
      <vt:lpstr>Cybersecurity events from the past week of interest to future (or current) Presidents:</vt:lpstr>
      <vt:lpstr>Today’s Debate</vt:lpstr>
      <vt:lpstr>Byzantine Generals (aka Byzantine Agreement)</vt:lpstr>
      <vt:lpstr>A little more motivation for the problem…</vt:lpstr>
      <vt:lpstr>Key parameter: m = # of traitorous generals</vt:lpstr>
      <vt:lpstr>Some Basic Results on Byzantine Agreement</vt:lpstr>
      <vt:lpstr>Bitcoin “multisig” – not really threshold crypto</vt:lpstr>
      <vt:lpstr>Backup slides follow</vt:lpstr>
      <vt:lpstr>Computing with encrypted data</vt:lpstr>
      <vt:lpstr>Zero knowledge proofs (not profs!)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 Principles and Applications</dc:title>
  <dc:creator>Carl Landwehr</dc:creator>
  <cp:lastModifiedBy>LeMoyne College</cp:lastModifiedBy>
  <cp:revision>242</cp:revision>
  <cp:lastPrinted>2016-02-16T21:21:13Z</cp:lastPrinted>
  <dcterms:created xsi:type="dcterms:W3CDTF">1999-01-11T22:03:35Z</dcterms:created>
  <dcterms:modified xsi:type="dcterms:W3CDTF">2016-04-27T13:37:26Z</dcterms:modified>
</cp:coreProperties>
</file>